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59" r:id="rId13"/>
    <p:sldId id="271" r:id="rId14"/>
    <p:sldId id="272" r:id="rId15"/>
    <p:sldId id="273" r:id="rId16"/>
    <p:sldId id="275" r:id="rId17"/>
    <p:sldId id="276" r:id="rId18"/>
    <p:sldId id="274" r:id="rId19"/>
    <p:sldId id="277" r:id="rId20"/>
    <p:sldId id="278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FECB4D8-DB02-4DC6-A0A2-4F2EBAE1DC90}" styleName="Средний стиль 1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547E1-4008-4AE0-8642-227C73E2B405}" type="datetimeFigureOut">
              <a:rPr lang="ru-RU" smtClean="0"/>
              <a:t>18.04.2019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55FCC-7C38-452C-A640-B82A7D2C87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9081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547E1-4008-4AE0-8642-227C73E2B405}" type="datetimeFigureOut">
              <a:rPr lang="ru-RU" smtClean="0"/>
              <a:t>18.04.2019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55FCC-7C38-452C-A640-B82A7D2C87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4942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547E1-4008-4AE0-8642-227C73E2B405}" type="datetimeFigureOut">
              <a:rPr lang="ru-RU" smtClean="0"/>
              <a:t>18.04.2019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55FCC-7C38-452C-A640-B82A7D2C87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7918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547E1-4008-4AE0-8642-227C73E2B405}" type="datetimeFigureOut">
              <a:rPr lang="ru-RU" smtClean="0"/>
              <a:t>18.04.2019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55FCC-7C38-452C-A640-B82A7D2C87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10390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547E1-4008-4AE0-8642-227C73E2B405}" type="datetimeFigureOut">
              <a:rPr lang="ru-RU" smtClean="0"/>
              <a:t>18.04.2019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55FCC-7C38-452C-A640-B82A7D2C87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18917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547E1-4008-4AE0-8642-227C73E2B405}" type="datetimeFigureOut">
              <a:rPr lang="ru-RU" smtClean="0"/>
              <a:t>18.04.2019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55FCC-7C38-452C-A640-B82A7D2C87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93704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547E1-4008-4AE0-8642-227C73E2B405}" type="datetimeFigureOut">
              <a:rPr lang="ru-RU" smtClean="0"/>
              <a:t>18.04.2019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55FCC-7C38-452C-A640-B82A7D2C87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90661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547E1-4008-4AE0-8642-227C73E2B405}" type="datetimeFigureOut">
              <a:rPr lang="ru-RU" smtClean="0"/>
              <a:t>18.04.2019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55FCC-7C38-452C-A640-B82A7D2C87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63309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547E1-4008-4AE0-8642-227C73E2B405}" type="datetimeFigureOut">
              <a:rPr lang="ru-RU" smtClean="0"/>
              <a:t>18.04.2019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55FCC-7C38-452C-A640-B82A7D2C87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7405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547E1-4008-4AE0-8642-227C73E2B405}" type="datetimeFigureOut">
              <a:rPr lang="ru-RU" smtClean="0"/>
              <a:t>18.04.2019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BA455FCC-7C38-452C-A640-B82A7D2C87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8995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547E1-4008-4AE0-8642-227C73E2B405}" type="datetimeFigureOut">
              <a:rPr lang="ru-RU" smtClean="0"/>
              <a:t>18.04.2019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55FCC-7C38-452C-A640-B82A7D2C87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7598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547E1-4008-4AE0-8642-227C73E2B405}" type="datetimeFigureOut">
              <a:rPr lang="ru-RU" smtClean="0"/>
              <a:t>18.04.2019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55FCC-7C38-452C-A640-B82A7D2C87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0322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547E1-4008-4AE0-8642-227C73E2B405}" type="datetimeFigureOut">
              <a:rPr lang="ru-RU" smtClean="0"/>
              <a:t>18.04.2019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55FCC-7C38-452C-A640-B82A7D2C87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5764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547E1-4008-4AE0-8642-227C73E2B405}" type="datetimeFigureOut">
              <a:rPr lang="ru-RU" smtClean="0"/>
              <a:t>18.04.2019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55FCC-7C38-452C-A640-B82A7D2C87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4136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547E1-4008-4AE0-8642-227C73E2B405}" type="datetimeFigureOut">
              <a:rPr lang="ru-RU" smtClean="0"/>
              <a:t>18.04.2019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55FCC-7C38-452C-A640-B82A7D2C87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4524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547E1-4008-4AE0-8642-227C73E2B405}" type="datetimeFigureOut">
              <a:rPr lang="ru-RU" smtClean="0"/>
              <a:t>18.04.2019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55FCC-7C38-452C-A640-B82A7D2C87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526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547E1-4008-4AE0-8642-227C73E2B405}" type="datetimeFigureOut">
              <a:rPr lang="ru-RU" smtClean="0"/>
              <a:t>18.04.2019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55FCC-7C38-452C-A640-B82A7D2C87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4845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7C547E1-4008-4AE0-8642-227C73E2B405}" type="datetimeFigureOut">
              <a:rPr lang="ru-RU" smtClean="0"/>
              <a:t>18.04.2019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A455FCC-7C38-452C-A640-B82A7D2C87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6254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banki.ru/" TargetMode="External"/><Relationship Id="rId4" Type="http://schemas.openxmlformats.org/officeDocument/2006/relationships/hyperlink" Target="https://www.sberbank.ru/ru/person/contributions/depositsnew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banki.ru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9A3EFF-91B6-4A54-A35F-377426C9DB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55446" y="586854"/>
            <a:ext cx="8574622" cy="3862316"/>
          </a:xfrm>
        </p:spPr>
        <p:txBody>
          <a:bodyPr>
            <a:normAutofit/>
          </a:bodyPr>
          <a:lstStyle/>
          <a:p>
            <a:pPr algn="ctr"/>
            <a:r>
              <a:rPr lang="ru-RU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ОСНОВЫ ФИНАНСОВОЙ ГРАМОТНОСТИ</a:t>
            </a:r>
          </a:p>
        </p:txBody>
      </p:sp>
    </p:spTree>
    <p:extLst>
      <p:ext uri="{BB962C8B-B14F-4D97-AF65-F5344CB8AC3E}">
        <p14:creationId xmlns:p14="http://schemas.microsoft.com/office/powerpoint/2010/main" val="41076890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">
            <a:extLst>
              <a:ext uri="{FF2B5EF4-FFF2-40B4-BE49-F238E27FC236}">
                <a16:creationId xmlns:a16="http://schemas.microsoft.com/office/drawing/2014/main" id="{F4774A92-4A48-4AE8-8EAB-80A40E1165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5007" y="278784"/>
            <a:ext cx="8763000" cy="168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12858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Накопленные, но пока не потраченные деньги, можно и нужно «заставить» работать, т.е. приносить доход. </a:t>
            </a:r>
          </a:p>
          <a:p>
            <a:pPr algn="just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этого надо выбрать правильный </a:t>
            </a:r>
            <a:r>
              <a:rPr lang="ru-RU" altLang="ru-RU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финансовый инструмент.</a:t>
            </a:r>
            <a:endParaRPr lang="ru-RU" alt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2" descr="деньги в банке1.jpg">
            <a:extLst>
              <a:ext uri="{FF2B5EF4-FFF2-40B4-BE49-F238E27FC236}">
                <a16:creationId xmlns:a16="http://schemas.microsoft.com/office/drawing/2014/main" id="{6FCBCE62-7A92-4D70-AA18-51EAE03AC4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857" y="2334597"/>
            <a:ext cx="2824163" cy="361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Стрелка вправо 3">
            <a:extLst>
              <a:ext uri="{FF2B5EF4-FFF2-40B4-BE49-F238E27FC236}">
                <a16:creationId xmlns:a16="http://schemas.microsoft.com/office/drawing/2014/main" id="{5E312BE7-0B7A-47A9-8C3C-D7ABE51CB471}"/>
              </a:ext>
            </a:extLst>
          </p:cNvPr>
          <p:cNvSpPr/>
          <p:nvPr/>
        </p:nvSpPr>
        <p:spPr>
          <a:xfrm>
            <a:off x="5066045" y="3363297"/>
            <a:ext cx="1992312" cy="762000"/>
          </a:xfrm>
          <a:prstGeom prst="right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Рисунок 5" descr="деньги работают.jpg">
            <a:extLst>
              <a:ext uri="{FF2B5EF4-FFF2-40B4-BE49-F238E27FC236}">
                <a16:creationId xmlns:a16="http://schemas.microsoft.com/office/drawing/2014/main" id="{1D12DA84-D403-472F-8AD6-BB8FA2E4A8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0482" y="2105997"/>
            <a:ext cx="3054350" cy="368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00306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">
            <a:extLst>
              <a:ext uri="{FF2B5EF4-FFF2-40B4-BE49-F238E27FC236}">
                <a16:creationId xmlns:a16="http://schemas.microsoft.com/office/drawing/2014/main" id="{DAB53D79-7090-425B-8AA9-A73131867F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3141" y="0"/>
            <a:ext cx="10372298" cy="3001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3365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defTabSz="914400" eaLnBrk="0" fontAlgn="base" hangingPunct="0">
              <a:lnSpc>
                <a:spcPct val="150000"/>
              </a:lnSpc>
              <a:spcBef>
                <a:spcPts val="800"/>
              </a:spcBef>
              <a:spcAft>
                <a:spcPct val="0"/>
              </a:spcAft>
              <a:buFontTx/>
              <a:buNone/>
            </a:pPr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Накопление - не единственный способ осуществить крупную покупку. </a:t>
            </a:r>
          </a:p>
          <a:p>
            <a:pPr algn="just" defTabSz="914400" eaLnBrk="0" fontAlgn="base" hangingPunct="0">
              <a:lnSpc>
                <a:spcPct val="150000"/>
              </a:lnSpc>
              <a:spcBef>
                <a:spcPts val="800"/>
              </a:spcBef>
              <a:spcAft>
                <a:spcPct val="0"/>
              </a:spcAft>
              <a:buFontTx/>
              <a:buNone/>
            </a:pPr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Можно прибегнуть к помощи </a:t>
            </a:r>
            <a:r>
              <a:rPr lang="ru-RU" altLang="ru-RU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кредита.</a:t>
            </a:r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alt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Внимание! Кредит не всегда выгоден. </a:t>
            </a:r>
            <a:endParaRPr lang="ru-RU" alt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914400" eaLnBrk="0" fontAlgn="base" hangingPunct="0">
              <a:lnSpc>
                <a:spcPct val="150000"/>
              </a:lnSpc>
              <a:spcBef>
                <a:spcPts val="800"/>
              </a:spcBef>
              <a:spcAft>
                <a:spcPct val="0"/>
              </a:spcAft>
              <a:buFontTx/>
              <a:buNone/>
            </a:pPr>
            <a:r>
              <a:rPr lang="ru-RU" alt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того, чтобы понять когда следует копить, а когда купить в кредит – необходимо все точно просчитать и спланировать.</a:t>
            </a:r>
          </a:p>
        </p:txBody>
      </p:sp>
      <p:sp>
        <p:nvSpPr>
          <p:cNvPr id="5" name="Прямоугольник 3">
            <a:extLst>
              <a:ext uri="{FF2B5EF4-FFF2-40B4-BE49-F238E27FC236}">
                <a16:creationId xmlns:a16="http://schemas.microsoft.com/office/drawing/2014/main" id="{AF64145F-A834-4CD9-8CCB-15CF10FB53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0254" y="2999776"/>
            <a:ext cx="39370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3365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400" eaLnBrk="0" fontAlgn="base" hangingPunct="0">
              <a:lnSpc>
                <a:spcPct val="150000"/>
              </a:lnSpc>
              <a:spcBef>
                <a:spcPts val="800"/>
              </a:spcBef>
              <a:spcAft>
                <a:spcPct val="0"/>
              </a:spcAft>
              <a:buFontTx/>
              <a:buNone/>
            </a:pPr>
            <a:r>
              <a:rPr lang="ru-RU" alt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Поставь запятую в нужном месте:</a:t>
            </a:r>
          </a:p>
          <a:p>
            <a:pPr algn="ctr" defTabSz="914400" eaLnBrk="0" fontAlgn="base" hangingPunct="0">
              <a:lnSpc>
                <a:spcPct val="150000"/>
              </a:lnSpc>
              <a:spcBef>
                <a:spcPts val="800"/>
              </a:spcBef>
              <a:spcAft>
                <a:spcPct val="0"/>
              </a:spcAft>
              <a:buFontTx/>
              <a:buNone/>
            </a:pPr>
            <a:r>
              <a:rPr lang="ru-RU" altLang="ru-RU" sz="2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Копить нельзя купить</a:t>
            </a:r>
            <a:endParaRPr lang="ru-RU" altLang="ru-RU" sz="21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4" descr="кредит.jpg">
            <a:extLst>
              <a:ext uri="{FF2B5EF4-FFF2-40B4-BE49-F238E27FC236}">
                <a16:creationId xmlns:a16="http://schemas.microsoft.com/office/drawing/2014/main" id="{442A555E-FCF7-46E9-9F6D-8F4CE28B0F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1747" y="3642934"/>
            <a:ext cx="3081337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5" descr="копить.jpg">
            <a:extLst>
              <a:ext uri="{FF2B5EF4-FFF2-40B4-BE49-F238E27FC236}">
                <a16:creationId xmlns:a16="http://schemas.microsoft.com/office/drawing/2014/main" id="{85A9FE76-AB8E-479C-B689-34CB7FA488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925" y="3547463"/>
            <a:ext cx="2857500" cy="298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Двойная стрелка влево/вправо 6">
            <a:extLst>
              <a:ext uri="{FF2B5EF4-FFF2-40B4-BE49-F238E27FC236}">
                <a16:creationId xmlns:a16="http://schemas.microsoft.com/office/drawing/2014/main" id="{5C78C941-F5F6-4E8B-8410-D8EB7FEDFAF9}"/>
              </a:ext>
            </a:extLst>
          </p:cNvPr>
          <p:cNvSpPr/>
          <p:nvPr/>
        </p:nvSpPr>
        <p:spPr>
          <a:xfrm>
            <a:off x="5369209" y="4455734"/>
            <a:ext cx="2328863" cy="906462"/>
          </a:xfrm>
          <a:prstGeom prst="leftRight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Прямоугольник 8">
            <a:hlinkClick r:id="rId4" action="ppaction://hlinksldjump"/>
            <a:extLst>
              <a:ext uri="{FF2B5EF4-FFF2-40B4-BE49-F238E27FC236}">
                <a16:creationId xmlns:a16="http://schemas.microsoft.com/office/drawing/2014/main" id="{E700CC47-874C-4E2B-A113-F5C7B945722F}"/>
              </a:ext>
            </a:extLst>
          </p:cNvPr>
          <p:cNvSpPr/>
          <p:nvPr/>
        </p:nvSpPr>
        <p:spPr>
          <a:xfrm>
            <a:off x="11273051" y="6223379"/>
            <a:ext cx="805218" cy="5186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20528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25556566-C941-4300-94E1-5D33C297BDBE}"/>
              </a:ext>
            </a:extLst>
          </p:cNvPr>
          <p:cNvSpPr txBox="1">
            <a:spLocks/>
          </p:cNvSpPr>
          <p:nvPr/>
        </p:nvSpPr>
        <p:spPr bwMode="auto">
          <a:xfrm>
            <a:off x="1718386" y="406140"/>
            <a:ext cx="9977745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554"/>
              </a:spcBef>
              <a:spcAft>
                <a:spcPts val="554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3600" b="1" i="0" u="none" strike="noStrike" kern="1200" cap="none" spc="0" normalizeH="0" baseline="0" noProof="0" dirty="0">
              <a:ln>
                <a:noFill/>
              </a:ln>
              <a:solidFill>
                <a:srgbClr val="EEECE1">
                  <a:lumMod val="1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554"/>
              </a:spcBef>
              <a:spcAft>
                <a:spcPts val="554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Банковский вклад</a:t>
            </a:r>
            <a:r>
              <a:rPr kumimoji="0" lang="ru-RU" altLang="ru-RU" sz="3600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– это денежные средства, переданные банку под проценты и на условиях возврата, определенных договором банковского вклада.</a:t>
            </a:r>
          </a:p>
        </p:txBody>
      </p:sp>
      <p:pic>
        <p:nvPicPr>
          <p:cNvPr id="12" name="Рисунок 1">
            <a:extLst>
              <a:ext uri="{FF2B5EF4-FFF2-40B4-BE49-F238E27FC236}">
                <a16:creationId xmlns:a16="http://schemas.microsoft.com/office/drawing/2014/main" id="{94725362-5B54-439E-8F06-D1F5486689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323" y="2465174"/>
            <a:ext cx="6621463" cy="409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4144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8280D8C5-4070-4A6A-97CD-09BBD3B17CBD}"/>
              </a:ext>
            </a:extLst>
          </p:cNvPr>
          <p:cNvSpPr txBox="1">
            <a:spLocks/>
          </p:cNvSpPr>
          <p:nvPr/>
        </p:nvSpPr>
        <p:spPr bwMode="auto">
          <a:xfrm>
            <a:off x="1692322" y="0"/>
            <a:ext cx="9949218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3077" tIns="43200" rIns="83077" bIns="4320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738" kern="1200" cap="all" baseline="0">
                <a:solidFill>
                  <a:srgbClr val="3E96DB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4406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Основные характеристики банковских вкладов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00370F56-2106-4C30-823E-20B21E586D04}"/>
              </a:ext>
            </a:extLst>
          </p:cNvPr>
          <p:cNvSpPr txBox="1">
            <a:spLocks/>
          </p:cNvSpPr>
          <p:nvPr/>
        </p:nvSpPr>
        <p:spPr bwMode="auto">
          <a:xfrm>
            <a:off x="1351128" y="1119118"/>
            <a:ext cx="10658901" cy="5976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Два основных вида вклада: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Вклад до востребования.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 условиям вклада до востребования 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срок или иное условие возврата вклада не устанавливаются.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Вклад находится в банке </a:t>
            </a:r>
            <a:r>
              <a:rPr kumimoji="0" lang="ru-RU" sz="2800" b="0" i="0" u="sng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до момента расторжения вкладчиком договора банковского вклада и закрытия счёта по вкладу.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Срочный вклад.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Срочный вклад открывается на условиях возврата вклада по истечении 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определённого договором срока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Срок возврата вклада может быть установлен любой, но банки, как правило, предлагают разместить у них срочные вклады на срок от 1 до 36 месяцев</a:t>
            </a:r>
          </a:p>
        </p:txBody>
      </p:sp>
    </p:spTree>
    <p:extLst>
      <p:ext uri="{BB962C8B-B14F-4D97-AF65-F5344CB8AC3E}">
        <p14:creationId xmlns:p14="http://schemas.microsoft.com/office/powerpoint/2010/main" val="22749575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D18A3CC-8B39-4EDA-91D7-4C9D7E158F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4083" y="0"/>
            <a:ext cx="7740840" cy="2879677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54A46B7-5F83-4C61-9830-F716724969B7}"/>
              </a:ext>
            </a:extLst>
          </p:cNvPr>
          <p:cNvSpPr/>
          <p:nvPr/>
        </p:nvSpPr>
        <p:spPr>
          <a:xfrm>
            <a:off x="6951260" y="1169241"/>
            <a:ext cx="51270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ставки, которые банки рекламируют и размещают в своих информационных материалах, являются годовыми ставками.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32321B7-B9B9-442D-98E6-FF5638FE84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9552" y="3095399"/>
            <a:ext cx="7874759" cy="338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6943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757C7AD4-BF34-4EC4-84B3-D1AB5F92C06B}"/>
              </a:ext>
            </a:extLst>
          </p:cNvPr>
          <p:cNvGrpSpPr>
            <a:grpSpLocks/>
          </p:cNvGrpSpPr>
          <p:nvPr/>
        </p:nvGrpSpPr>
        <p:grpSpPr bwMode="auto">
          <a:xfrm>
            <a:off x="2756848" y="260516"/>
            <a:ext cx="7151426" cy="3168484"/>
            <a:chOff x="848749" y="1364777"/>
            <a:chExt cx="7793353" cy="4218325"/>
          </a:xfrm>
        </p:grpSpPr>
        <p:sp>
          <p:nvSpPr>
            <p:cNvPr id="6" name="Скругленный прямоугольник 2">
              <a:extLst>
                <a:ext uri="{FF2B5EF4-FFF2-40B4-BE49-F238E27FC236}">
                  <a16:creationId xmlns:a16="http://schemas.microsoft.com/office/drawing/2014/main" id="{1BDE8AB0-2F80-4BF7-A0D7-E8DE0E2C5E91}"/>
                </a:ext>
              </a:extLst>
            </p:cNvPr>
            <p:cNvSpPr/>
            <p:nvPr/>
          </p:nvSpPr>
          <p:spPr>
            <a:xfrm>
              <a:off x="3225700" y="1364777"/>
              <a:ext cx="2656345" cy="927058"/>
            </a:xfrm>
            <a:prstGeom prst="roundRect">
              <a:avLst/>
            </a:prstGeom>
            <a:solidFill>
              <a:srgbClr val="F79646">
                <a:lumMod val="60000"/>
                <a:lumOff val="4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yriad Pro"/>
                  <a:ea typeface="+mn-ea"/>
                  <a:cs typeface="+mn-cs"/>
                </a:rPr>
                <a:t>Процентные ставки</a:t>
              </a:r>
            </a:p>
          </p:txBody>
        </p:sp>
        <p:sp>
          <p:nvSpPr>
            <p:cNvPr id="7" name="Скругленный прямоугольник 16">
              <a:extLst>
                <a:ext uri="{FF2B5EF4-FFF2-40B4-BE49-F238E27FC236}">
                  <a16:creationId xmlns:a16="http://schemas.microsoft.com/office/drawing/2014/main" id="{F71253E7-09DF-4810-A1AC-F450733D1BAF}"/>
                </a:ext>
              </a:extLst>
            </p:cNvPr>
            <p:cNvSpPr/>
            <p:nvPr/>
          </p:nvSpPr>
          <p:spPr>
            <a:xfrm>
              <a:off x="1066759" y="2704566"/>
              <a:ext cx="2656345" cy="734451"/>
            </a:xfrm>
            <a:prstGeom prst="roundRect">
              <a:avLst/>
            </a:prstGeom>
            <a:solidFill>
              <a:srgbClr val="4BACC6">
                <a:lumMod val="60000"/>
                <a:lumOff val="4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yriad Pro"/>
                  <a:ea typeface="+mn-ea"/>
                  <a:cs typeface="+mn-cs"/>
                </a:rPr>
                <a:t>Номинальная</a:t>
              </a:r>
            </a:p>
          </p:txBody>
        </p:sp>
        <p:sp>
          <p:nvSpPr>
            <p:cNvPr id="8" name="Скругленный прямоугольник 17">
              <a:extLst>
                <a:ext uri="{FF2B5EF4-FFF2-40B4-BE49-F238E27FC236}">
                  <a16:creationId xmlns:a16="http://schemas.microsoft.com/office/drawing/2014/main" id="{A370E5DC-E7C0-43A8-B312-0600DAA466EF}"/>
                </a:ext>
              </a:extLst>
            </p:cNvPr>
            <p:cNvSpPr/>
            <p:nvPr/>
          </p:nvSpPr>
          <p:spPr>
            <a:xfrm>
              <a:off x="5386758" y="2704566"/>
              <a:ext cx="2656343" cy="734451"/>
            </a:xfrm>
            <a:prstGeom prst="roundRect">
              <a:avLst/>
            </a:prstGeom>
            <a:solidFill>
              <a:srgbClr val="9BBB59">
                <a:lumMod val="60000"/>
                <a:lumOff val="40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yriad Pro"/>
                  <a:ea typeface="+mn-ea"/>
                  <a:cs typeface="+mn-cs"/>
                </a:rPr>
                <a:t>Реальная</a:t>
              </a:r>
            </a:p>
          </p:txBody>
        </p:sp>
        <p:sp>
          <p:nvSpPr>
            <p:cNvPr id="9" name="Line 26">
              <a:extLst>
                <a:ext uri="{FF2B5EF4-FFF2-40B4-BE49-F238E27FC236}">
                  <a16:creationId xmlns:a16="http://schemas.microsoft.com/office/drawing/2014/main" id="{593F69A8-3CCD-4DCF-8CEA-38E916D8AE1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95989" y="2317234"/>
              <a:ext cx="1327114" cy="387332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headEnd/>
              <a:tailEnd type="triangle" w="lg" len="lg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Line 26">
              <a:extLst>
                <a:ext uri="{FF2B5EF4-FFF2-40B4-BE49-F238E27FC236}">
                  <a16:creationId xmlns:a16="http://schemas.microsoft.com/office/drawing/2014/main" id="{0152C881-358F-4DFA-9B30-310BA42A26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86758" y="2317234"/>
              <a:ext cx="1327113" cy="387332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headEnd/>
              <a:tailEnd type="triangle" w="lg" len="lg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Текст 3">
              <a:extLst>
                <a:ext uri="{FF2B5EF4-FFF2-40B4-BE49-F238E27FC236}">
                  <a16:creationId xmlns:a16="http://schemas.microsoft.com/office/drawing/2014/main" id="{007F0C29-6419-45FB-AC6E-E6D1E98C1F09}"/>
                </a:ext>
              </a:extLst>
            </p:cNvPr>
            <p:cNvSpPr txBox="1">
              <a:spLocks/>
            </p:cNvSpPr>
            <p:nvPr/>
          </p:nvSpPr>
          <p:spPr>
            <a:xfrm>
              <a:off x="965162" y="3714171"/>
              <a:ext cx="3066967" cy="1868931"/>
            </a:xfrm>
            <a:prstGeom prst="rect">
              <a:avLst/>
            </a:prstGeom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45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35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Myriad Pro"/>
                </a:rPr>
                <a:t>показывает доходность на вложенный капитал</a:t>
              </a:r>
            </a:p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45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35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Myriad Pro"/>
                </a:rPr>
                <a:t>рассчитывается как отношение суммы годового дохода к сумме инвестирования</a:t>
              </a:r>
            </a:p>
          </p:txBody>
        </p:sp>
        <p:sp>
          <p:nvSpPr>
            <p:cNvPr id="12" name="Текст 3">
              <a:extLst>
                <a:ext uri="{FF2B5EF4-FFF2-40B4-BE49-F238E27FC236}">
                  <a16:creationId xmlns:a16="http://schemas.microsoft.com/office/drawing/2014/main" id="{CF3CDBBD-6820-4C51-A840-5122D41E8F44}"/>
                </a:ext>
              </a:extLst>
            </p:cNvPr>
            <p:cNvSpPr txBox="1">
              <a:spLocks/>
            </p:cNvSpPr>
            <p:nvPr/>
          </p:nvSpPr>
          <p:spPr>
            <a:xfrm>
              <a:off x="5386758" y="3714171"/>
              <a:ext cx="3255344" cy="1868931"/>
            </a:xfrm>
            <a:prstGeom prst="rect">
              <a:avLst/>
            </a:prstGeom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45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35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Myriad Pro"/>
                </a:rPr>
                <a:t>процентная ставка в постоянных ценах (при отсутствии инфляции)</a:t>
              </a:r>
            </a:p>
          </p:txBody>
        </p:sp>
        <p:sp>
          <p:nvSpPr>
            <p:cNvPr id="13" name="Овал 12">
              <a:extLst>
                <a:ext uri="{FF2B5EF4-FFF2-40B4-BE49-F238E27FC236}">
                  <a16:creationId xmlns:a16="http://schemas.microsoft.com/office/drawing/2014/main" id="{6D4CFB7D-77B6-43F8-9F8B-215F82942BA2}"/>
                </a:ext>
              </a:extLst>
            </p:cNvPr>
            <p:cNvSpPr/>
            <p:nvPr/>
          </p:nvSpPr>
          <p:spPr bwMode="auto">
            <a:xfrm>
              <a:off x="848749" y="3874367"/>
              <a:ext cx="108000" cy="108000"/>
            </a:xfrm>
            <a:prstGeom prst="ellipse">
              <a:avLst/>
            </a:prstGeom>
            <a:gradFill rotWithShape="1">
              <a:gsLst>
                <a:gs pos="0">
                  <a:srgbClr val="1F497D">
                    <a:lumMod val="50000"/>
                  </a:srgbClr>
                </a:gs>
                <a:gs pos="80000">
                  <a:srgbClr val="4BACC6">
                    <a:lumMod val="75000"/>
                  </a:srgbClr>
                </a:gs>
                <a:gs pos="100000">
                  <a:srgbClr val="038CC9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Овал 13">
              <a:extLst>
                <a:ext uri="{FF2B5EF4-FFF2-40B4-BE49-F238E27FC236}">
                  <a16:creationId xmlns:a16="http://schemas.microsoft.com/office/drawing/2014/main" id="{41C5B062-FE42-4639-8145-68556930A542}"/>
                </a:ext>
              </a:extLst>
            </p:cNvPr>
            <p:cNvSpPr/>
            <p:nvPr/>
          </p:nvSpPr>
          <p:spPr bwMode="auto">
            <a:xfrm>
              <a:off x="848749" y="4502419"/>
              <a:ext cx="108000" cy="108000"/>
            </a:xfrm>
            <a:prstGeom prst="ellipse">
              <a:avLst/>
            </a:prstGeom>
            <a:gradFill rotWithShape="1">
              <a:gsLst>
                <a:gs pos="0">
                  <a:srgbClr val="1F497D">
                    <a:lumMod val="50000"/>
                  </a:srgbClr>
                </a:gs>
                <a:gs pos="80000">
                  <a:srgbClr val="4BACC6">
                    <a:lumMod val="75000"/>
                  </a:srgbClr>
                </a:gs>
                <a:gs pos="100000">
                  <a:srgbClr val="038CC9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Овал 14">
              <a:extLst>
                <a:ext uri="{FF2B5EF4-FFF2-40B4-BE49-F238E27FC236}">
                  <a16:creationId xmlns:a16="http://schemas.microsoft.com/office/drawing/2014/main" id="{E78E7B5F-FD34-436B-A242-B837CC6DD877}"/>
                </a:ext>
              </a:extLst>
            </p:cNvPr>
            <p:cNvSpPr/>
            <p:nvPr/>
          </p:nvSpPr>
          <p:spPr bwMode="auto">
            <a:xfrm>
              <a:off x="5276568" y="3875871"/>
              <a:ext cx="108000" cy="108000"/>
            </a:xfrm>
            <a:prstGeom prst="ellipse">
              <a:avLst/>
            </a:prstGeom>
            <a:gradFill rotWithShape="1">
              <a:gsLst>
                <a:gs pos="0">
                  <a:srgbClr val="9BBB59">
                    <a:lumMod val="50000"/>
                  </a:srgbClr>
                </a:gs>
                <a:gs pos="80000">
                  <a:srgbClr val="9BBB59">
                    <a:lumMod val="75000"/>
                  </a:srgbClr>
                </a:gs>
                <a:gs pos="100000">
                  <a:srgbClr val="92D050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251F1BA2-7BAF-4756-B3E0-1CE695551658}"/>
              </a:ext>
            </a:extLst>
          </p:cNvPr>
          <p:cNvSpPr/>
          <p:nvPr/>
        </p:nvSpPr>
        <p:spPr>
          <a:xfrm>
            <a:off x="1119116" y="3840590"/>
            <a:ext cx="1087726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Представим, что вы делаете вклад в размере </a:t>
            </a:r>
          </a:p>
          <a:p>
            <a:pPr algn="ctr"/>
            <a:r>
              <a:rPr lang="ru-RU" sz="28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 тыс. р. под 8 % годовых на 1 год. </a:t>
            </a: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конце года вы получаете 100 тыс. + 100 тыс.*0,08 = 108 тыс. руб. Если инфляция за этот год будет 6 %, то в пересчёте на сегодняшние деньги у вас будет приблизительно </a:t>
            </a: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100 тыс. (1 + 0,08 – 0,06) = 102 тыс. р.</a:t>
            </a:r>
          </a:p>
        </p:txBody>
      </p:sp>
    </p:spTree>
    <p:extLst>
      <p:ext uri="{BB962C8B-B14F-4D97-AF65-F5344CB8AC3E}">
        <p14:creationId xmlns:p14="http://schemas.microsoft.com/office/powerpoint/2010/main" val="27784933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7EFCE22-2F5D-4D41-B3F1-6B4BF6314D39}"/>
              </a:ext>
            </a:extLst>
          </p:cNvPr>
          <p:cNvSpPr/>
          <p:nvPr/>
        </p:nvSpPr>
        <p:spPr>
          <a:xfrm>
            <a:off x="4568774" y="0"/>
            <a:ext cx="39031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Капитализация процентов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1B2570B-A8FB-49AD-A311-AA2B0B9836A1}"/>
              </a:ext>
            </a:extLst>
          </p:cNvPr>
          <p:cNvSpPr/>
          <p:nvPr/>
        </p:nvSpPr>
        <p:spPr>
          <a:xfrm>
            <a:off x="1696871" y="461665"/>
            <a:ext cx="1020397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 делаете 3-летний вклад в размере 100 тыс. р. под 10 % годовых. Если капитализации нет, через 3 года вы получите 130 тыс. р.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830C104C-266E-4AEF-940A-693376C8BEB9}"/>
              </a:ext>
            </a:extLst>
          </p:cNvPr>
          <p:cNvSpPr/>
          <p:nvPr/>
        </p:nvSpPr>
        <p:spPr>
          <a:xfrm>
            <a:off x="1214651" y="2294342"/>
            <a:ext cx="1086361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первый год банк начислит 10 тыс. р. и прибавит их к сумме вклада. (110 тыс. руб.)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 второй год 10 % будет начислено уже не на 100, а на 110 тыс. р. Доход за второй год составит 11 тыс., а сумма вклада вырастет до 121 тыс.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третий год будет начислено 12 100, и по истечении 3 лет вы получите 133 100. Это на 3100 р. больше, чем по такому же вкладу без капитализации</a:t>
            </a:r>
          </a:p>
        </p:txBody>
      </p:sp>
    </p:spTree>
    <p:extLst>
      <p:ext uri="{BB962C8B-B14F-4D97-AF65-F5344CB8AC3E}">
        <p14:creationId xmlns:p14="http://schemas.microsoft.com/office/powerpoint/2010/main" val="5440921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7418A74-6BA0-4461-AD6F-5FD9EC294188}"/>
              </a:ext>
            </a:extLst>
          </p:cNvPr>
          <p:cNvSpPr/>
          <p:nvPr/>
        </p:nvSpPr>
        <p:spPr>
          <a:xfrm>
            <a:off x="1410269" y="0"/>
            <a:ext cx="8115868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Arial" panose="020B0604020202020204" pitchFamily="34" charset="0"/>
              </a:rPr>
              <a:t>Вы хотите сделать вклад 100 000 руб. в банке на 2 года. Менеджер предлагает вам три варианта:</a:t>
            </a:r>
          </a:p>
          <a:p>
            <a:endParaRPr lang="ru-RU" sz="3200" dirty="0">
              <a:latin typeface="Arial" panose="020B0604020202020204" pitchFamily="34" charset="0"/>
            </a:endParaRPr>
          </a:p>
          <a:p>
            <a:r>
              <a:rPr lang="ru-RU" sz="3200" dirty="0">
                <a:latin typeface="Arial" panose="020B0604020202020204" pitchFamily="34" charset="0"/>
              </a:rPr>
              <a:t>• </a:t>
            </a:r>
            <a:r>
              <a:rPr lang="ru-RU" sz="3200" dirty="0">
                <a:solidFill>
                  <a:srgbClr val="FF0000"/>
                </a:solidFill>
                <a:latin typeface="Arial" panose="020B0604020202020204" pitchFamily="34" charset="0"/>
              </a:rPr>
              <a:t>вклад «Проще простого». </a:t>
            </a:r>
            <a:r>
              <a:rPr lang="ru-RU" sz="3200" dirty="0">
                <a:latin typeface="Arial" panose="020B0604020202020204" pitchFamily="34" charset="0"/>
              </a:rPr>
              <a:t>24 месяца, 8,0 % годовых, без капитализации;</a:t>
            </a:r>
          </a:p>
          <a:p>
            <a:endParaRPr lang="ru-RU" sz="3200" dirty="0">
              <a:latin typeface="Arial" panose="020B0604020202020204" pitchFamily="34" charset="0"/>
            </a:endParaRPr>
          </a:p>
          <a:p>
            <a:r>
              <a:rPr lang="ru-RU" sz="3200" dirty="0">
                <a:latin typeface="Arial" panose="020B0604020202020204" pitchFamily="34" charset="0"/>
              </a:rPr>
              <a:t>• </a:t>
            </a:r>
            <a:r>
              <a:rPr lang="ru-RU" sz="3200" dirty="0">
                <a:solidFill>
                  <a:srgbClr val="FF0000"/>
                </a:solidFill>
                <a:latin typeface="Arial" panose="020B0604020202020204" pitchFamily="34" charset="0"/>
              </a:rPr>
              <a:t>вклад «Продвинутый». </a:t>
            </a:r>
            <a:r>
              <a:rPr lang="ru-RU" sz="3200" dirty="0">
                <a:latin typeface="Arial" panose="020B0604020202020204" pitchFamily="34" charset="0"/>
              </a:rPr>
              <a:t>24 месяца, 7,8 % годовых, с ежеквартальной капитализацией;</a:t>
            </a:r>
          </a:p>
          <a:p>
            <a:endParaRPr lang="ru-RU" sz="3200" dirty="0">
              <a:latin typeface="Arial" panose="020B0604020202020204" pitchFamily="34" charset="0"/>
            </a:endParaRPr>
          </a:p>
          <a:p>
            <a:r>
              <a:rPr lang="ru-RU" sz="3200" dirty="0">
                <a:latin typeface="Arial" panose="020B0604020202020204" pitchFamily="34" charset="0"/>
              </a:rPr>
              <a:t>• </a:t>
            </a:r>
            <a:r>
              <a:rPr lang="ru-RU" sz="3200" dirty="0">
                <a:solidFill>
                  <a:srgbClr val="FF0000"/>
                </a:solidFill>
                <a:latin typeface="Arial" panose="020B0604020202020204" pitchFamily="34" charset="0"/>
              </a:rPr>
              <a:t>вклад «Эксперт-Плюс». </a:t>
            </a:r>
            <a:r>
              <a:rPr lang="ru-RU" sz="3200" dirty="0">
                <a:latin typeface="Arial" panose="020B0604020202020204" pitchFamily="34" charset="0"/>
              </a:rPr>
              <a:t>24 месяца, 7,6 % годовых, с ежемесячной капитализацией.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3E3F8B3-4841-4602-A9D1-24C2E5E15F75}"/>
              </a:ext>
            </a:extLst>
          </p:cNvPr>
          <p:cNvSpPr/>
          <p:nvPr/>
        </p:nvSpPr>
        <p:spPr>
          <a:xfrm>
            <a:off x="8948383" y="1005597"/>
            <a:ext cx="32436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>
                <a:solidFill>
                  <a:srgbClr val="FF0000"/>
                </a:solidFill>
              </a:rPr>
              <a:t>КАКОЙ ВКЛАД ВЫГОДНЕЕ ?</a:t>
            </a:r>
          </a:p>
        </p:txBody>
      </p:sp>
    </p:spTree>
    <p:extLst>
      <p:ext uri="{BB962C8B-B14F-4D97-AF65-F5344CB8AC3E}">
        <p14:creationId xmlns:p14="http://schemas.microsoft.com/office/powerpoint/2010/main" val="23471440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FF3D799-CA73-4672-9173-CC296048F2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6911" y="75063"/>
            <a:ext cx="7997590" cy="5465928"/>
          </a:xfrm>
          <a:prstGeom prst="rect">
            <a:avLst/>
          </a:prstGeom>
        </p:spPr>
      </p:pic>
      <p:sp>
        <p:nvSpPr>
          <p:cNvPr id="5" name="Прямоугольник 4">
            <a:hlinkClick r:id="rId3" action="ppaction://hlinksldjump"/>
            <a:extLst>
              <a:ext uri="{FF2B5EF4-FFF2-40B4-BE49-F238E27FC236}">
                <a16:creationId xmlns:a16="http://schemas.microsoft.com/office/drawing/2014/main" id="{A3D9C814-A4B5-470B-948C-D26AB406A1CF}"/>
              </a:ext>
            </a:extLst>
          </p:cNvPr>
          <p:cNvSpPr/>
          <p:nvPr/>
        </p:nvSpPr>
        <p:spPr>
          <a:xfrm>
            <a:off x="0" y="6155140"/>
            <a:ext cx="941696" cy="7028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6BB43F3-0911-4FD7-B5FC-C5A2AD7686AE}"/>
              </a:ext>
            </a:extLst>
          </p:cNvPr>
          <p:cNvSpPr/>
          <p:nvPr/>
        </p:nvSpPr>
        <p:spPr>
          <a:xfrm>
            <a:off x="1883085" y="5785808"/>
            <a:ext cx="77252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https://www.sberbank.ru/ru/person/contributions/depositsnew</a:t>
            </a:r>
            <a:endParaRPr lang="ru-RU" b="1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95B9A554-3E90-44BF-9DED-DE555B7FC57D}"/>
              </a:ext>
            </a:extLst>
          </p:cNvPr>
          <p:cNvSpPr/>
          <p:nvPr/>
        </p:nvSpPr>
        <p:spPr>
          <a:xfrm>
            <a:off x="3310496" y="6215291"/>
            <a:ext cx="23211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https://www.banki.ru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3074605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23DBF00-A132-4785-9E5E-AFE9FAFA4076}"/>
              </a:ext>
            </a:extLst>
          </p:cNvPr>
          <p:cNvSpPr/>
          <p:nvPr/>
        </p:nvSpPr>
        <p:spPr>
          <a:xfrm>
            <a:off x="1651378" y="0"/>
            <a:ext cx="99082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</a:rPr>
              <a:t>Банковский кредит для физических лиц </a:t>
            </a:r>
            <a:r>
              <a:rPr lang="ru-RU" sz="2400" dirty="0">
                <a:latin typeface="Arial" panose="020B0604020202020204" pitchFamily="34" charset="0"/>
              </a:rPr>
              <a:t>— это услуга, при которой банк выдаёт определённую сумму денег физическому лицу во временное пользование с условием возврата через оговорённый срок с процентами.</a:t>
            </a:r>
            <a:endParaRPr lang="ru-RU" sz="2400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1E963A3-3449-444A-B983-C928EA161DED}"/>
              </a:ext>
            </a:extLst>
          </p:cNvPr>
          <p:cNvSpPr/>
          <p:nvPr/>
        </p:nvSpPr>
        <p:spPr>
          <a:xfrm>
            <a:off x="873456" y="4800179"/>
            <a:ext cx="23852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https://www.banki.ru</a:t>
            </a:r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A7C55B7-2D71-417F-8CB0-286ECC6611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1057" y="1160060"/>
            <a:ext cx="7438029" cy="5697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036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F2A71CA-9971-4195-8B39-E2FE222C69C1}"/>
              </a:ext>
            </a:extLst>
          </p:cNvPr>
          <p:cNvSpPr/>
          <p:nvPr/>
        </p:nvSpPr>
        <p:spPr>
          <a:xfrm>
            <a:off x="1774210" y="163772"/>
            <a:ext cx="10276762" cy="42581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ОСНОВЫ ФИНАНСОВОЙ ГРАМОТНОСТИ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DBDDE93-D1EF-46D5-9CFB-1766A95B5D7F}"/>
              </a:ext>
            </a:extLst>
          </p:cNvPr>
          <p:cNvSpPr/>
          <p:nvPr/>
        </p:nvSpPr>
        <p:spPr>
          <a:xfrm>
            <a:off x="1774210" y="4708476"/>
            <a:ext cx="2238232" cy="12965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ЛИЧНЫЕ ФИНАНСЫ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9F2E42B-9D56-49FF-863B-95F93AF51BEC}"/>
              </a:ext>
            </a:extLst>
          </p:cNvPr>
          <p:cNvSpPr/>
          <p:nvPr/>
        </p:nvSpPr>
        <p:spPr>
          <a:xfrm>
            <a:off x="5854889" y="4708476"/>
            <a:ext cx="2115404" cy="12965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ВКЛАДЫ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1EE2A46-25AC-406E-9D2C-DCD0AADC8533}"/>
              </a:ext>
            </a:extLst>
          </p:cNvPr>
          <p:cNvSpPr/>
          <p:nvPr/>
        </p:nvSpPr>
        <p:spPr>
          <a:xfrm>
            <a:off x="9935568" y="4708475"/>
            <a:ext cx="2115404" cy="12965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КРЕДИТЫ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05685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DE5997C-BAAE-4259-AC13-C26E288F2847}"/>
              </a:ext>
            </a:extLst>
          </p:cNvPr>
          <p:cNvSpPr/>
          <p:nvPr/>
        </p:nvSpPr>
        <p:spPr>
          <a:xfrm>
            <a:off x="1614984" y="0"/>
            <a:ext cx="1033135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Arial" panose="020B0604020202020204" pitchFamily="34" charset="0"/>
              </a:rPr>
              <a:t>Потребительский целевой кредит. </a:t>
            </a:r>
            <a:r>
              <a:rPr lang="ru-RU" sz="2000" dirty="0">
                <a:latin typeface="Arial" panose="020B0604020202020204" pitchFamily="34" charset="0"/>
              </a:rPr>
              <a:t>Выдаётся под покупку конкретного товара (например, бытовой техники или мебели) или оплату услуг (например, лечения или туристической путёвки). Этот кредит можно получить как в отделении банка, так и в торговой точке, где продаётся товар</a:t>
            </a:r>
            <a:endParaRPr lang="ru-RU" sz="2000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C9918DB-3695-4CC3-8344-11E6416C8EF2}"/>
              </a:ext>
            </a:extLst>
          </p:cNvPr>
          <p:cNvSpPr/>
          <p:nvPr/>
        </p:nvSpPr>
        <p:spPr>
          <a:xfrm>
            <a:off x="1614983" y="1336693"/>
            <a:ext cx="1033135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Кредит  на  неотложные  нужды. 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Его  можно  получить  в  банке  без  объяснения  цели,  на  которую  берётся  кредит. 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933290D-D93E-4403-B1EE-46445D6DB401}"/>
              </a:ext>
            </a:extLst>
          </p:cNvPr>
          <p:cNvSpPr/>
          <p:nvPr/>
        </p:nvSpPr>
        <p:spPr>
          <a:xfrm>
            <a:off x="1614982" y="2057833"/>
            <a:ext cx="1014938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Arial" panose="020B0604020202020204" pitchFamily="34" charset="0"/>
              </a:rPr>
              <a:t>Автокредит. </a:t>
            </a:r>
            <a:r>
              <a:rPr lang="ru-RU" sz="2000" dirty="0">
                <a:latin typeface="Arial" panose="020B0604020202020204" pitchFamily="34" charset="0"/>
              </a:rPr>
              <a:t>Кредит на покупку машины. Основное его отличие от простого целевого кредита в том, что машина является залогом по кредиту. Если вдруг вы утратите способность расплачиваться по кредиту, ваша машина будет продана, чтобы возместить ущерб банку. </a:t>
            </a:r>
            <a:endParaRPr lang="ru-RU" sz="200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6071103-1D76-4EE9-B3D9-D6C46F88819A}"/>
              </a:ext>
            </a:extLst>
          </p:cNvPr>
          <p:cNvSpPr/>
          <p:nvPr/>
        </p:nvSpPr>
        <p:spPr>
          <a:xfrm>
            <a:off x="1614981" y="3476729"/>
            <a:ext cx="1014938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Arial" panose="020B0604020202020204" pitchFamily="34" charset="0"/>
              </a:rPr>
              <a:t>Ипотека. </a:t>
            </a:r>
            <a:r>
              <a:rPr lang="ru-RU" sz="2000" dirty="0">
                <a:latin typeface="Arial" panose="020B0604020202020204" pitchFamily="34" charset="0"/>
              </a:rPr>
              <a:t>Кредит на покупку недвижимости. В этом случае за-логом является квартира или дом. </a:t>
            </a:r>
            <a:endParaRPr lang="ru-RU" sz="2000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600C6223-9933-4401-87E7-0BDA8F1A3465}"/>
              </a:ext>
            </a:extLst>
          </p:cNvPr>
          <p:cNvSpPr/>
          <p:nvPr/>
        </p:nvSpPr>
        <p:spPr>
          <a:xfrm>
            <a:off x="1614981" y="4562102"/>
            <a:ext cx="104496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Arial" panose="020B0604020202020204" pitchFamily="34" charset="0"/>
              </a:rPr>
              <a:t>Кредитная карта. </a:t>
            </a:r>
            <a:r>
              <a:rPr lang="ru-RU" sz="2000" dirty="0">
                <a:latin typeface="Arial" panose="020B0604020202020204" pitchFamily="34" charset="0"/>
              </a:rPr>
              <a:t>Банковская карта, позволяющая вам мгновенно брать множественные кредиты на неотложные нужды (без объяснения целей) в пределах установленного банком лимита. </a:t>
            </a:r>
            <a:endParaRPr lang="ru-RU" sz="2000" dirty="0"/>
          </a:p>
        </p:txBody>
      </p:sp>
      <p:sp>
        <p:nvSpPr>
          <p:cNvPr id="10" name="Прямоугольник 9">
            <a:hlinkClick r:id="rId2" action="ppaction://hlinksldjump"/>
            <a:extLst>
              <a:ext uri="{FF2B5EF4-FFF2-40B4-BE49-F238E27FC236}">
                <a16:creationId xmlns:a16="http://schemas.microsoft.com/office/drawing/2014/main" id="{BB64EE58-FAAF-4A0B-8691-E7AE0327B38B}"/>
              </a:ext>
            </a:extLst>
          </p:cNvPr>
          <p:cNvSpPr/>
          <p:nvPr/>
        </p:nvSpPr>
        <p:spPr>
          <a:xfrm>
            <a:off x="10577016" y="6045958"/>
            <a:ext cx="1187352" cy="6561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8191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9">
            <a:extLst>
              <a:ext uri="{FF2B5EF4-FFF2-40B4-BE49-F238E27FC236}">
                <a16:creationId xmlns:a16="http://schemas.microsoft.com/office/drawing/2014/main" id="{35068D80-0995-46CA-880F-8E119E8E7182}"/>
              </a:ext>
            </a:extLst>
          </p:cNvPr>
          <p:cNvGrpSpPr>
            <a:grpSpLocks/>
          </p:cNvGrpSpPr>
          <p:nvPr/>
        </p:nvGrpSpPr>
        <p:grpSpPr bwMode="auto">
          <a:xfrm>
            <a:off x="2033516" y="272956"/>
            <a:ext cx="9962866" cy="6346208"/>
            <a:chOff x="791214" y="1496715"/>
            <a:chExt cx="8117654" cy="4317231"/>
          </a:xfrm>
        </p:grpSpPr>
        <p:sp>
          <p:nvSpPr>
            <p:cNvPr id="13" name="Line 26">
              <a:extLst>
                <a:ext uri="{FF2B5EF4-FFF2-40B4-BE49-F238E27FC236}">
                  <a16:creationId xmlns:a16="http://schemas.microsoft.com/office/drawing/2014/main" id="{53DF12A5-9697-4A0A-8DB2-735E345D73D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718341" y="2061764"/>
              <a:ext cx="2023592" cy="359769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headEnd/>
              <a:tailEnd type="triangle" w="lg" len="lg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Line 27">
              <a:extLst>
                <a:ext uri="{FF2B5EF4-FFF2-40B4-BE49-F238E27FC236}">
                  <a16:creationId xmlns:a16="http://schemas.microsoft.com/office/drawing/2014/main" id="{7D6CA79F-86E3-4F8E-BAA2-82AA47BF94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02990" y="2061764"/>
              <a:ext cx="1943157" cy="359769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headEnd/>
              <a:tailEnd type="triangle" w="lg" len="lg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5" name="AutoShape 48">
              <a:extLst>
                <a:ext uri="{FF2B5EF4-FFF2-40B4-BE49-F238E27FC236}">
                  <a16:creationId xmlns:a16="http://schemas.microsoft.com/office/drawing/2014/main" id="{4A46CB5B-2FCF-40D6-B739-70D9452CA68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>
              <a:off x="875883" y="2707233"/>
              <a:ext cx="1852138" cy="2630547"/>
            </a:xfrm>
            <a:prstGeom prst="bentConnector3">
              <a:avLst>
                <a:gd name="adj1" fmla="val 110917"/>
              </a:avLst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headEnd/>
              <a:tailEnd type="triangle" w="lg" len="lg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" name="Rectangle 6">
              <a:extLst>
                <a:ext uri="{FF2B5EF4-FFF2-40B4-BE49-F238E27FC236}">
                  <a16:creationId xmlns:a16="http://schemas.microsoft.com/office/drawing/2014/main" id="{ADB61F39-865B-4947-8530-B0CC67E2E2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8394" y="1496715"/>
              <a:ext cx="4019668" cy="554468"/>
            </a:xfrm>
            <a:prstGeom prst="rect">
              <a:avLst/>
            </a:prstGeom>
            <a:solidFill>
              <a:srgbClr val="F79646">
                <a:lumMod val="60000"/>
                <a:lumOff val="40000"/>
              </a:srgbClr>
            </a:solidFill>
            <a:ln w="9525" cap="flat" cmpd="sng" algn="ctr">
              <a:solidFill>
                <a:srgbClr val="F7964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extLst/>
          </p:spPr>
          <p:txBody>
            <a:bodyPr wrap="none" anchor="ctr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yriad Pro"/>
                  <a:ea typeface="+mn-ea"/>
                  <a:cs typeface="+mn-cs"/>
                </a:rPr>
                <a:t>Совокупный капитал</a:t>
              </a:r>
            </a:p>
          </p:txBody>
        </p:sp>
        <p:sp>
          <p:nvSpPr>
            <p:cNvPr id="17" name="Rectangle 7">
              <a:extLst>
                <a:ext uri="{FF2B5EF4-FFF2-40B4-BE49-F238E27FC236}">
                  <a16:creationId xmlns:a16="http://schemas.microsoft.com/office/drawing/2014/main" id="{4A29CED8-6A3F-42F0-8D92-A2999F4CC2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6802" y="2502493"/>
              <a:ext cx="1592792" cy="536454"/>
            </a:xfrm>
            <a:prstGeom prst="rect">
              <a:avLst/>
            </a:prstGeom>
            <a:solidFill>
              <a:srgbClr val="1F497D">
                <a:lumMod val="40000"/>
                <a:lumOff val="60000"/>
              </a:srgbClr>
            </a:soli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none" tIns="62100" bIns="62100" anchor="ctr" anchorCtr="1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yriad Pro"/>
                  <a:ea typeface="+mn-ea"/>
                  <a:cs typeface="+mn-cs"/>
                </a:rPr>
                <a:t>Текущий</a:t>
              </a:r>
            </a:p>
          </p:txBody>
        </p:sp>
        <p:sp>
          <p:nvSpPr>
            <p:cNvPr id="18" name="Rectangle 7">
              <a:extLst>
                <a:ext uri="{FF2B5EF4-FFF2-40B4-BE49-F238E27FC236}">
                  <a16:creationId xmlns:a16="http://schemas.microsoft.com/office/drawing/2014/main" id="{3095AD34-8DBC-4648-A783-097044DC1A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8876" y="2501952"/>
              <a:ext cx="1964324" cy="537538"/>
            </a:xfrm>
            <a:prstGeom prst="rect">
              <a:avLst/>
            </a:prstGeom>
            <a:solidFill>
              <a:srgbClr val="1F497D">
                <a:lumMod val="40000"/>
                <a:lumOff val="60000"/>
              </a:srgbClr>
            </a:soli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none" tIns="62100" bIns="62100" anchor="ctr" anchorCtr="1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yriad Pro"/>
                  <a:ea typeface="+mn-ea"/>
                  <a:cs typeface="+mn-cs"/>
                </a:rPr>
                <a:t>Резервный</a:t>
              </a:r>
            </a:p>
          </p:txBody>
        </p:sp>
        <p:sp>
          <p:nvSpPr>
            <p:cNvPr id="19" name="Rectangle 7">
              <a:extLst>
                <a:ext uri="{FF2B5EF4-FFF2-40B4-BE49-F238E27FC236}">
                  <a16:creationId xmlns:a16="http://schemas.microsoft.com/office/drawing/2014/main" id="{C3AB0486-5A60-415A-9A92-F497620BE4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26911" y="2501952"/>
              <a:ext cx="2923201" cy="537538"/>
            </a:xfrm>
            <a:prstGeom prst="rect">
              <a:avLst/>
            </a:prstGeom>
            <a:solidFill>
              <a:srgbClr val="1F497D">
                <a:lumMod val="40000"/>
                <a:lumOff val="60000"/>
              </a:srgbClr>
            </a:soli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none" tIns="62100" bIns="62100" anchor="ctr" anchorCtr="1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yriad Pro"/>
                  <a:ea typeface="+mn-ea"/>
                  <a:cs typeface="+mn-cs"/>
                </a:rPr>
                <a:t>Инвестиционный</a:t>
              </a:r>
              <a:endParaRPr kumimoji="0" lang="ru-RU" altLang="ru-RU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/>
                <a:ea typeface="+mn-ea"/>
                <a:cs typeface="+mn-cs"/>
              </a:endParaRPr>
            </a:p>
          </p:txBody>
        </p:sp>
        <p:sp>
          <p:nvSpPr>
            <p:cNvPr id="20" name="Rectangle 9">
              <a:extLst>
                <a:ext uri="{FF2B5EF4-FFF2-40B4-BE49-F238E27FC236}">
                  <a16:creationId xmlns:a16="http://schemas.microsoft.com/office/drawing/2014/main" id="{BFD20A1B-FD0C-4B64-83FE-0D1602997C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1214" y="3517771"/>
              <a:ext cx="1598131" cy="57139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9525" cap="flat" cmpd="sng" algn="ctr">
              <a:solidFill>
                <a:srgbClr val="9BBB59">
                  <a:shade val="95000"/>
                  <a:satMod val="105000"/>
                </a:srgbClr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none" lIns="40500" tIns="27000" rIns="40500" bIns="27000" anchor="ctr" anchorCtr="1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35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yriad Pro"/>
                  <a:ea typeface="+mn-ea"/>
                  <a:cs typeface="+mn-cs"/>
                </a:rPr>
                <a:t>Текущее </a:t>
              </a:r>
            </a:p>
            <a:p>
              <a:pPr marL="0" marR="0" lvl="0" indent="0" algn="ctr" defTabSz="9144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35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yriad Pro"/>
                  <a:ea typeface="+mn-ea"/>
                  <a:cs typeface="+mn-cs"/>
                </a:rPr>
                <a:t>потребление</a:t>
              </a:r>
            </a:p>
          </p:txBody>
        </p:sp>
        <p:sp>
          <p:nvSpPr>
            <p:cNvPr id="21" name="Rectangle 9">
              <a:extLst>
                <a:ext uri="{FF2B5EF4-FFF2-40B4-BE49-F238E27FC236}">
                  <a16:creationId xmlns:a16="http://schemas.microsoft.com/office/drawing/2014/main" id="{5054E3F2-0A2F-4DA9-BDB4-F7AF6A5B41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9382" y="3524121"/>
              <a:ext cx="1706083" cy="57139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9525" cap="flat" cmpd="sng" algn="ctr">
              <a:solidFill>
                <a:srgbClr val="9BBB59">
                  <a:shade val="95000"/>
                  <a:satMod val="105000"/>
                </a:srgbClr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40500" tIns="27000" rIns="40500" bIns="27000" anchor="ctr" anchorCtr="1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35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yriad Pro"/>
                  <a:ea typeface="+mn-ea"/>
                  <a:cs typeface="+mn-cs"/>
                </a:rPr>
                <a:t>Компенсация</a:t>
              </a:r>
            </a:p>
            <a:p>
              <a:pPr marL="0" marR="0" lvl="0" indent="0" algn="ctr" defTabSz="9144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35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yriad Pro"/>
                  <a:ea typeface="+mn-ea"/>
                  <a:cs typeface="+mn-cs"/>
                </a:rPr>
                <a:t>потерь</a:t>
              </a:r>
            </a:p>
          </p:txBody>
        </p:sp>
        <p:sp>
          <p:nvSpPr>
            <p:cNvPr id="22" name="Rectangle 9">
              <a:extLst>
                <a:ext uri="{FF2B5EF4-FFF2-40B4-BE49-F238E27FC236}">
                  <a16:creationId xmlns:a16="http://schemas.microsoft.com/office/drawing/2014/main" id="{9E08D63E-BBE7-4E2A-8686-096A5C23D9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87331" y="3519888"/>
              <a:ext cx="1691265" cy="57139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9525" cap="flat" cmpd="sng" algn="ctr">
              <a:solidFill>
                <a:srgbClr val="9BBB59">
                  <a:shade val="95000"/>
                  <a:satMod val="105000"/>
                </a:srgbClr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none" lIns="40500" tIns="27000" rIns="40500" bIns="27000" anchor="ctr" anchorCtr="1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35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yriad Pro"/>
                  <a:ea typeface="+mn-ea"/>
                  <a:cs typeface="+mn-cs"/>
                </a:rPr>
                <a:t>Обеспечение </a:t>
              </a:r>
            </a:p>
            <a:p>
              <a:pPr marL="0" marR="0" lvl="0" indent="0" algn="ctr" defTabSz="9144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35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yriad Pro"/>
                  <a:ea typeface="+mn-ea"/>
                  <a:cs typeface="+mn-cs"/>
                </a:rPr>
                <a:t>будущего</a:t>
              </a:r>
              <a:endParaRPr kumimoji="0" lang="ru-RU" altLang="ru-RU" sz="135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/>
                <a:ea typeface="+mn-ea"/>
                <a:cs typeface="+mn-cs"/>
              </a:endParaRPr>
            </a:p>
          </p:txBody>
        </p:sp>
        <p:sp>
          <p:nvSpPr>
            <p:cNvPr id="23" name="Rectangle 13">
              <a:extLst>
                <a:ext uri="{FF2B5EF4-FFF2-40B4-BE49-F238E27FC236}">
                  <a16:creationId xmlns:a16="http://schemas.microsoft.com/office/drawing/2014/main" id="{6873A84A-DB9F-4112-9A9C-13B82EEC22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8021" y="4978011"/>
              <a:ext cx="3454501" cy="835935"/>
            </a:xfrm>
            <a:prstGeom prst="rect">
              <a:avLst/>
            </a:prstGeom>
            <a:solidFill>
              <a:srgbClr val="C0504D">
                <a:lumMod val="40000"/>
                <a:lumOff val="60000"/>
              </a:srgbClr>
            </a:solidFill>
            <a:ln w="9525" cap="flat" cmpd="sng" algn="ctr">
              <a:solidFill>
                <a:srgbClr val="C0504D">
                  <a:shade val="95000"/>
                  <a:satMod val="105000"/>
                </a:srgbClr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5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yriad Pro"/>
                  <a:ea typeface="+mn-ea"/>
                  <a:cs typeface="+mn-cs"/>
                </a:rPr>
                <a:t>Если потери = 0, </a:t>
              </a: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5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yriad Pro"/>
                  <a:ea typeface="+mn-ea"/>
                  <a:cs typeface="+mn-cs"/>
                </a:rPr>
                <a:t>то дополнительный доход</a:t>
              </a:r>
            </a:p>
          </p:txBody>
        </p:sp>
        <p:sp>
          <p:nvSpPr>
            <p:cNvPr id="24" name="Line 26">
              <a:extLst>
                <a:ext uri="{FF2B5EF4-FFF2-40B4-BE49-F238E27FC236}">
                  <a16:creationId xmlns:a16="http://schemas.microsoft.com/office/drawing/2014/main" id="{C0BF1020-42C3-40B8-A4F3-B2C404BFBFA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182522" y="5348362"/>
              <a:ext cx="2726346" cy="0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headEnd/>
              <a:tailEnd type="none" w="lg" len="lg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Line 26">
              <a:extLst>
                <a:ext uri="{FF2B5EF4-FFF2-40B4-BE49-F238E27FC236}">
                  <a16:creationId xmlns:a16="http://schemas.microsoft.com/office/drawing/2014/main" id="{F6737700-7549-4225-BEF9-24B65D4C590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908868" y="2770721"/>
              <a:ext cx="0" cy="2586106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headEnd/>
              <a:tailEnd type="none" w="lg" len="lg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Line 26">
              <a:extLst>
                <a:ext uri="{FF2B5EF4-FFF2-40B4-BE49-F238E27FC236}">
                  <a16:creationId xmlns:a16="http://schemas.microsoft.com/office/drawing/2014/main" id="{B24968FE-8167-49FE-B78A-2B4D7D4482E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680261" y="2770721"/>
              <a:ext cx="228607" cy="0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headEnd/>
              <a:tailEnd type="triangle" w="lg" len="lg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Стрелка вниз 91">
              <a:extLst>
                <a:ext uri="{FF2B5EF4-FFF2-40B4-BE49-F238E27FC236}">
                  <a16:creationId xmlns:a16="http://schemas.microsoft.com/office/drawing/2014/main" id="{D2638BDB-BAF8-4F7C-9841-C082CBAA1F8D}"/>
                </a:ext>
              </a:extLst>
            </p:cNvPr>
            <p:cNvSpPr/>
            <p:nvPr/>
          </p:nvSpPr>
          <p:spPr bwMode="auto">
            <a:xfrm>
              <a:off x="1489734" y="3077583"/>
              <a:ext cx="201090" cy="395747"/>
            </a:xfrm>
            <a:prstGeom prst="downArrow">
              <a:avLst/>
            </a:prstGeom>
            <a:solidFill>
              <a:srgbClr val="1F497D">
                <a:lumMod val="20000"/>
                <a:lumOff val="80000"/>
              </a:srgbClr>
            </a:soli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68580" tIns="34290" rIns="68580" bIns="34290"/>
            <a:lstStyle/>
            <a:p>
              <a:pPr marL="0" marR="0" lvl="0" indent="0" algn="ctr" defTabSz="91440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75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8" name="Стрелка вниз 93">
              <a:extLst>
                <a:ext uri="{FF2B5EF4-FFF2-40B4-BE49-F238E27FC236}">
                  <a16:creationId xmlns:a16="http://schemas.microsoft.com/office/drawing/2014/main" id="{8B0A3793-45F6-44B5-93C5-CB016E490ED4}"/>
                </a:ext>
              </a:extLst>
            </p:cNvPr>
            <p:cNvSpPr/>
            <p:nvPr/>
          </p:nvSpPr>
          <p:spPr bwMode="auto">
            <a:xfrm>
              <a:off x="7253586" y="3071235"/>
              <a:ext cx="201089" cy="395746"/>
            </a:xfrm>
            <a:prstGeom prst="downArrow">
              <a:avLst/>
            </a:prstGeom>
            <a:solidFill>
              <a:srgbClr val="1F497D">
                <a:lumMod val="20000"/>
                <a:lumOff val="80000"/>
              </a:srgbClr>
            </a:soli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68580" tIns="34290" rIns="68580" bIns="34290"/>
            <a:lstStyle/>
            <a:p>
              <a:pPr marL="0" marR="0" lvl="0" indent="0" algn="ctr" defTabSz="91440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75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9" name="Стрелка вниз 94">
              <a:extLst>
                <a:ext uri="{FF2B5EF4-FFF2-40B4-BE49-F238E27FC236}">
                  <a16:creationId xmlns:a16="http://schemas.microsoft.com/office/drawing/2014/main" id="{EC2DEAE8-9BE1-478B-9073-9B2E4C5872D7}"/>
                </a:ext>
              </a:extLst>
            </p:cNvPr>
            <p:cNvSpPr/>
            <p:nvPr/>
          </p:nvSpPr>
          <p:spPr bwMode="auto">
            <a:xfrm rot="16200000">
              <a:off x="5780971" y="3618112"/>
              <a:ext cx="216765" cy="374954"/>
            </a:xfrm>
            <a:prstGeom prst="downArrow">
              <a:avLst/>
            </a:prstGeom>
            <a:solidFill>
              <a:srgbClr val="9BBB59">
                <a:lumMod val="40000"/>
                <a:lumOff val="60000"/>
                <a:alpha val="60000"/>
              </a:srgbClr>
            </a:solidFill>
            <a:ln w="19050" cap="flat" cmpd="sng" algn="ctr">
              <a:solidFill>
                <a:srgbClr val="9BBB59">
                  <a:shade val="50000"/>
                  <a:alpha val="60000"/>
                </a:srgbClr>
              </a:solidFill>
              <a:prstDash val="solid"/>
              <a:headEnd/>
              <a:tailEnd/>
            </a:ln>
            <a:effectLst/>
          </p:spPr>
          <p:txBody>
            <a:bodyPr wrap="none" lIns="40500" tIns="27000" rIns="40500" bIns="27000" anchor="ctr" anchorCtr="1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/>
                <a:ea typeface="+mn-ea"/>
                <a:cs typeface="+mn-cs"/>
              </a:endParaRPr>
            </a:p>
          </p:txBody>
        </p:sp>
        <p:sp>
          <p:nvSpPr>
            <p:cNvPr id="30" name="Стрелка вниз 95">
              <a:extLst>
                <a:ext uri="{FF2B5EF4-FFF2-40B4-BE49-F238E27FC236}">
                  <a16:creationId xmlns:a16="http://schemas.microsoft.com/office/drawing/2014/main" id="{BDFE4159-2DAA-42A9-BCC1-EEFACCB15D6F}"/>
                </a:ext>
              </a:extLst>
            </p:cNvPr>
            <p:cNvSpPr/>
            <p:nvPr/>
          </p:nvSpPr>
          <p:spPr bwMode="auto">
            <a:xfrm>
              <a:off x="4372266" y="4357792"/>
              <a:ext cx="216810" cy="374876"/>
            </a:xfrm>
            <a:prstGeom prst="downArrow">
              <a:avLst/>
            </a:prstGeom>
            <a:solidFill>
              <a:srgbClr val="9BBB59">
                <a:lumMod val="40000"/>
                <a:lumOff val="60000"/>
                <a:alpha val="60000"/>
              </a:srgbClr>
            </a:solidFill>
            <a:ln w="19050" cap="flat" cmpd="sng" algn="ctr">
              <a:solidFill>
                <a:srgbClr val="9BBB59">
                  <a:shade val="50000"/>
                  <a:alpha val="60000"/>
                </a:srgbClr>
              </a:solidFill>
              <a:prstDash val="solid"/>
              <a:headEnd/>
              <a:tailEnd/>
            </a:ln>
            <a:effectLst/>
          </p:spPr>
          <p:txBody>
            <a:bodyPr wrap="none" lIns="40500" tIns="27000" rIns="40500" bIns="27000" anchor="ctr" anchorCtr="1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/>
                <a:ea typeface="+mn-ea"/>
                <a:cs typeface="+mn-cs"/>
              </a:endParaRPr>
            </a:p>
          </p:txBody>
        </p:sp>
        <p:sp>
          <p:nvSpPr>
            <p:cNvPr id="31" name="Стрелка вниз 96">
              <a:extLst>
                <a:ext uri="{FF2B5EF4-FFF2-40B4-BE49-F238E27FC236}">
                  <a16:creationId xmlns:a16="http://schemas.microsoft.com/office/drawing/2014/main" id="{5F823AF7-2C41-4878-AD06-96332BBA6D8B}"/>
                </a:ext>
              </a:extLst>
            </p:cNvPr>
            <p:cNvSpPr/>
            <p:nvPr/>
          </p:nvSpPr>
          <p:spPr bwMode="auto">
            <a:xfrm rot="5400000">
              <a:off x="2916433" y="3623547"/>
              <a:ext cx="217977" cy="374660"/>
            </a:xfrm>
            <a:prstGeom prst="downArrow">
              <a:avLst/>
            </a:prstGeom>
            <a:solidFill>
              <a:srgbClr val="9BBB59">
                <a:lumMod val="40000"/>
                <a:lumOff val="60000"/>
                <a:alpha val="60000"/>
              </a:srgbClr>
            </a:solidFill>
            <a:ln w="19050" cap="flat" cmpd="sng" algn="ctr">
              <a:solidFill>
                <a:srgbClr val="9BBB59">
                  <a:shade val="50000"/>
                  <a:alpha val="60000"/>
                </a:srgbClr>
              </a:solidFill>
              <a:prstDash val="solid"/>
              <a:headEnd/>
              <a:tailEnd/>
            </a:ln>
            <a:effectLst/>
          </p:spPr>
          <p:txBody>
            <a:bodyPr wrap="none" lIns="40500" tIns="27000" rIns="40500" bIns="27000" anchor="ctr" anchorCtr="1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160999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">
            <a:extLst>
              <a:ext uri="{FF2B5EF4-FFF2-40B4-BE49-F238E27FC236}">
                <a16:creationId xmlns:a16="http://schemas.microsoft.com/office/drawing/2014/main" id="{4E7AF3F1-6031-4609-9CDC-D65E395972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4901" y="133537"/>
            <a:ext cx="1048148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и расходы должны находиться в соответствии друг другу.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спланировать это соответствие?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05C31AB3-4A05-481A-9174-8B95184757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1291" y="1132692"/>
            <a:ext cx="846855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ru-RU" altLang="ru-RU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Для этого нужен </a:t>
            </a:r>
            <a:r>
              <a:rPr lang="ru-RU" altLang="ru-RU" sz="24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бюджет</a:t>
            </a:r>
            <a:r>
              <a:rPr lang="ru-RU" altLang="ru-RU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. 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ru-RU" altLang="ru-RU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Бюджет – это план доходов и расходов на будущее.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ru-RU" altLang="ru-RU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При составлении семейного бюджета необходимо учесть все планируемые доходы и расходы. </a:t>
            </a:r>
            <a:endParaRPr lang="ru-RU" altLang="ru-RU" sz="2400" i="1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6" name="Picture 5" descr="бюджет семьи">
            <a:extLst>
              <a:ext uri="{FF2B5EF4-FFF2-40B4-BE49-F238E27FC236}">
                <a16:creationId xmlns:a16="http://schemas.microsoft.com/office/drawing/2014/main" id="{6E9AA93C-2F59-4552-AF00-C38B7A218D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6620" y="3130099"/>
            <a:ext cx="4449762" cy="369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545F4F5-6812-4F39-8C48-A6E15936E1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7724" y="3160903"/>
            <a:ext cx="620973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ru-RU" altLang="ru-RU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Следует контролировать выполнение бюджета. 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ru-RU" altLang="ru-RU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Для этого необходимо вести </a:t>
            </a:r>
            <a:r>
              <a:rPr lang="ru-RU" altLang="ru-RU" sz="24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учет доходов и расходов</a:t>
            </a:r>
            <a:r>
              <a:rPr lang="ru-RU" altLang="ru-RU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. </a:t>
            </a:r>
            <a:endParaRPr lang="ru-RU" altLang="ru-RU" sz="2400" i="1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8" name="Picture 7" descr="учет расходов2">
            <a:extLst>
              <a:ext uri="{FF2B5EF4-FFF2-40B4-BE49-F238E27FC236}">
                <a16:creationId xmlns:a16="http://schemas.microsoft.com/office/drawing/2014/main" id="{F3686611-86B9-433F-B30F-9D1CCA87AF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7527" y="4730563"/>
            <a:ext cx="2270125" cy="199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5606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">
            <a:extLst>
              <a:ext uri="{FF2B5EF4-FFF2-40B4-BE49-F238E27FC236}">
                <a16:creationId xmlns:a16="http://schemas.microsoft.com/office/drawing/2014/main" id="{CBD7C39A-92A5-44E1-9FA2-2366778CE1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4083" y="0"/>
            <a:ext cx="7588155" cy="7106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ДОХОДЫ СЕМЬИ</a:t>
            </a:r>
          </a:p>
          <a:p>
            <a:pPr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Большинство людей получают доходы в виде </a:t>
            </a:r>
          </a:p>
          <a:p>
            <a:pPr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заработной платы (зарплаты)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Но зарплата не единственный возможный источник дохода человека и семьи, это могут быть:</a:t>
            </a:r>
          </a:p>
          <a:p>
            <a:pPr marL="271463" lvl="1" indent="-271463" algn="just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/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Выплаты социального характера: пенсии, пособия, стипендии</a:t>
            </a:r>
          </a:p>
          <a:p>
            <a:pPr marL="271463" lvl="1" indent="-271463" algn="just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/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Доходы от предпринимательской деятельности</a:t>
            </a:r>
          </a:p>
          <a:p>
            <a:pPr marL="271463" lvl="1" indent="-271463" algn="just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/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Проценты от вкладов в банках</a:t>
            </a:r>
          </a:p>
          <a:p>
            <a:pPr marL="271463" lvl="1" indent="-271463" algn="just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/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Доход от акций, облигаций и других ценных бумаг</a:t>
            </a:r>
          </a:p>
          <a:p>
            <a:pPr marL="271463" lvl="1" indent="-271463" algn="just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/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Доход от сдачи в аренду личного имущества (квартиры, дачи), и др.</a:t>
            </a:r>
          </a:p>
          <a:p>
            <a:pPr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зарплата">
            <a:extLst>
              <a:ext uri="{FF2B5EF4-FFF2-40B4-BE49-F238E27FC236}">
                <a16:creationId xmlns:a16="http://schemas.microsoft.com/office/drawing/2014/main" id="{D42B1793-7BC9-4104-8849-26D30F10FE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9100" y="0"/>
            <a:ext cx="2882900" cy="367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21572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1">
            <a:extLst>
              <a:ext uri="{FF2B5EF4-FFF2-40B4-BE49-F238E27FC236}">
                <a16:creationId xmlns:a16="http://schemas.microsoft.com/office/drawing/2014/main" id="{34549147-5E21-4D30-B9AE-BEDE8243A0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2196" y="117475"/>
            <a:ext cx="10372299" cy="7106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зависимости от степени участия человека в получении дохода он может быть </a:t>
            </a:r>
            <a:r>
              <a:rPr lang="ru-RU" alt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пассивным и активным. </a:t>
            </a:r>
            <a:r>
              <a:rPr lang="ru-RU" alt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 зарплата – это активный доход, а доход от сдачи имущества в аренду – пассивный.</a:t>
            </a:r>
          </a:p>
          <a:p>
            <a:pPr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800" b="1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Приведите другие примеры активного и пассивного дохода.</a:t>
            </a:r>
          </a:p>
          <a:p>
            <a:pPr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3">
            <a:extLst>
              <a:ext uri="{FF2B5EF4-FFF2-40B4-BE49-F238E27FC236}">
                <a16:creationId xmlns:a16="http://schemas.microsoft.com/office/drawing/2014/main" id="{E3FEA611-8FBE-4FB9-8188-F1A7661B0E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916" y="2076331"/>
            <a:ext cx="4608512" cy="391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71792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">
            <a:extLst>
              <a:ext uri="{FF2B5EF4-FFF2-40B4-BE49-F238E27FC236}">
                <a16:creationId xmlns:a16="http://schemas.microsoft.com/office/drawing/2014/main" id="{3DF355BD-0AD0-4C4B-A535-E9A5BFA4E9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1950" y="0"/>
            <a:ext cx="8928100" cy="7106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можно разделить на постоянные и переменные. </a:t>
            </a:r>
          </a:p>
          <a:p>
            <a:pPr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Переменные доходы можно разделить на периодические и единовременные.</a:t>
            </a:r>
          </a:p>
          <a:p>
            <a:pPr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постоянным можно отнести зарплату, пособия, пенсии, доход от имущества и т.д.</a:t>
            </a:r>
          </a:p>
          <a:p>
            <a:pPr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Периодические доходы: премии, проценты по вкладу и т.д.</a:t>
            </a:r>
          </a:p>
          <a:p>
            <a:pPr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Единовременные доходы: от продажи имущества, выигрыш в лотерею и т.д.</a:t>
            </a:r>
          </a:p>
          <a:p>
            <a:pPr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2400" b="1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Какие еще можно привести доходы и </a:t>
            </a:r>
          </a:p>
          <a:p>
            <a:pPr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какой группе они будут относиться?</a:t>
            </a:r>
          </a:p>
          <a:p>
            <a:pPr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1">
            <a:extLst>
              <a:ext uri="{FF2B5EF4-FFF2-40B4-BE49-F238E27FC236}">
                <a16:creationId xmlns:a16="http://schemas.microsoft.com/office/drawing/2014/main" id="{139146B4-8BD0-4BD8-8A0C-00718FA221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0484" y="4462818"/>
            <a:ext cx="5081516" cy="2395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92397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">
            <a:extLst>
              <a:ext uri="{FF2B5EF4-FFF2-40B4-BE49-F238E27FC236}">
                <a16:creationId xmlns:a16="http://schemas.microsoft.com/office/drawing/2014/main" id="{F757685F-5C64-4949-8A7E-807C08EDB5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4025" y="96577"/>
            <a:ext cx="10217766" cy="6500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</a:t>
            </a:r>
            <a:endParaRPr lang="ru-RU" alt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можно разделить на следующие группы:</a:t>
            </a:r>
          </a:p>
          <a:p>
            <a:pPr algn="just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Постоянные расходы </a:t>
            </a:r>
            <a:r>
              <a:rPr lang="ru-RU" alt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 те расходы которые осуществляются регулярно в определенных суммах. Например: погашение кредитов, содержание жилья, интернет и телефон, оплата детского садика, музыкальной школы и </a:t>
            </a:r>
            <a:r>
              <a:rPr lang="ru-RU" alt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т.д</a:t>
            </a:r>
            <a:endParaRPr lang="ru-RU" alt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Переменные расходы</a:t>
            </a:r>
            <a:r>
              <a:rPr lang="ru-RU" alt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это расходы которые могут отличаться в зависимости от различных факторов. К ним можно отнести расходы на: питание, одежду, обувь, отдых и развлечения, бытовую технику и т.д.</a:t>
            </a:r>
          </a:p>
          <a:p>
            <a:pPr algn="just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Непредвиденные расходы </a:t>
            </a:r>
            <a:r>
              <a:rPr lang="ru-RU" alt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 расходы которые невозможно спрогнозировать с высокой долей вероятности. Ремонт внеплановый автомобиля, покупка бытовой техники взамен сломавшейся и т.д. </a:t>
            </a:r>
          </a:p>
        </p:txBody>
      </p:sp>
    </p:spTree>
    <p:extLst>
      <p:ext uri="{BB962C8B-B14F-4D97-AF65-F5344CB8AC3E}">
        <p14:creationId xmlns:p14="http://schemas.microsoft.com/office/powerpoint/2010/main" val="14796244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>
            <a:extLst>
              <a:ext uri="{FF2B5EF4-FFF2-40B4-BE49-F238E27FC236}">
                <a16:creationId xmlns:a16="http://schemas.microsoft.com/office/drawing/2014/main" id="{93DCAE1E-DFD6-4B8E-9E1D-D0C8FFC544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7137" y="128659"/>
            <a:ext cx="59451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планирование семейного бюджета</a:t>
            </a: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89FBA0A3-1B42-4D39-9373-6F07037FF7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3587" y="687459"/>
            <a:ext cx="6259512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Постановка целей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Доходная часть бюджета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Расходная часть бюджета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Составление и ведение бюджета (финансовое планирование)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Анализ бюджета</a:t>
            </a:r>
          </a:p>
        </p:txBody>
      </p:sp>
      <p:pic>
        <p:nvPicPr>
          <p:cNvPr id="6" name="Рисунок 2">
            <a:extLst>
              <a:ext uri="{FF2B5EF4-FFF2-40B4-BE49-F238E27FC236}">
                <a16:creationId xmlns:a16="http://schemas.microsoft.com/office/drawing/2014/main" id="{40567DD5-DA03-4542-9E56-B3683CCA11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7937" y="2863922"/>
            <a:ext cx="5694362" cy="378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45832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Параллакс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221</TotalTime>
  <Words>1132</Words>
  <Application>Microsoft Office PowerPoint</Application>
  <PresentationFormat>Широкоэкранный</PresentationFormat>
  <Paragraphs>117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7" baseType="lpstr">
      <vt:lpstr>Arial</vt:lpstr>
      <vt:lpstr>Calibri</vt:lpstr>
      <vt:lpstr>Corbel</vt:lpstr>
      <vt:lpstr>Myriad Pro</vt:lpstr>
      <vt:lpstr>Times New Roman</vt:lpstr>
      <vt:lpstr>Wingdings</vt:lpstr>
      <vt:lpstr>Параллакс</vt:lpstr>
      <vt:lpstr>ОСНОВЫ ФИНАНСОВОЙ ГРАМОТНОСТИ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ОСНОВЫ ФИНАНСОВОЙ ГРАМОТНОСТИ</dc:title>
  <dc:creator>Марина</dc:creator>
  <cp:lastModifiedBy>Марина</cp:lastModifiedBy>
  <cp:revision>22</cp:revision>
  <dcterms:created xsi:type="dcterms:W3CDTF">2019-04-14T10:47:20Z</dcterms:created>
  <dcterms:modified xsi:type="dcterms:W3CDTF">2019-04-18T17:52:59Z</dcterms:modified>
</cp:coreProperties>
</file>